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4"/>
  </p:sldMasterIdLst>
  <p:notesMasterIdLst>
    <p:notesMasterId r:id="rId21"/>
  </p:notesMasterIdLst>
  <p:handoutMasterIdLst>
    <p:handoutMasterId r:id="rId22"/>
  </p:handoutMasterIdLst>
  <p:sldIdLst>
    <p:sldId id="1291" r:id="rId5"/>
    <p:sldId id="1253" r:id="rId6"/>
    <p:sldId id="4495" r:id="rId7"/>
    <p:sldId id="4496" r:id="rId8"/>
    <p:sldId id="4497" r:id="rId9"/>
    <p:sldId id="4498" r:id="rId10"/>
    <p:sldId id="4499" r:id="rId11"/>
    <p:sldId id="4500" r:id="rId12"/>
    <p:sldId id="4501" r:id="rId13"/>
    <p:sldId id="4502" r:id="rId14"/>
    <p:sldId id="4504" r:id="rId15"/>
    <p:sldId id="4491" r:id="rId16"/>
    <p:sldId id="4505" r:id="rId17"/>
    <p:sldId id="4492" r:id="rId18"/>
    <p:sldId id="4493" r:id="rId19"/>
    <p:sldId id="4494" r:id="rId2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168" userDrawn="1">
          <p15:clr>
            <a:srgbClr val="A4A3A4"/>
          </p15:clr>
        </p15:guide>
        <p15:guide id="3" orient="horz" pos="2928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FA0BA5C-235A-E4D6-EDF5-4EBE2CB7D325}" name="Denver Stairs" initials="DS" userId="S::DenverStairs@clovisusd.k12.ca.us::ad07bc58-82fb-4902-a1ec-72a663f90546" providerId="AD"/>
  <p188:author id="{CEC32380-05AD-EB04-8927-ED4FAC5A1FB6}" name="Michael Johnston" initials="MJ" userId="S::MichaelJohnston@clovisusd.k12.ca.us::d1dd9a33-8d89-4f18-abf1-420a8cbe1206" providerId="AD"/>
  <p188:author id="{2E071A8F-4928-2A5B-FDE6-D97ADF11A49B}" name="Andrew Nabors" initials="AN" userId="S::AndrewNabors@clovisusd.k12.ca.us::66dbdfe3-a151-4ef8-b15c-c25a5d37965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Denver Stairs" initials="DS [2]" lastIdx="7" clrIdx="6">
    <p:extLst>
      <p:ext uri="{19B8F6BF-5375-455C-9EA6-DF929625EA0E}">
        <p15:presenceInfo xmlns:p15="http://schemas.microsoft.com/office/powerpoint/2012/main" userId="Denver Stairs" providerId="None"/>
      </p:ext>
    </p:extLst>
  </p:cmAuthor>
  <p:cmAuthor id="1" name="Kevin Peterson" initials="KP" lastIdx="1" clrIdx="0">
    <p:extLst>
      <p:ext uri="{19B8F6BF-5375-455C-9EA6-DF929625EA0E}">
        <p15:presenceInfo xmlns:p15="http://schemas.microsoft.com/office/powerpoint/2012/main" userId="S-1-5-21-92762462-1964538280-316617838-25488" providerId="AD"/>
      </p:ext>
    </p:extLst>
  </p:cmAuthor>
  <p:cmAuthor id="2" name="Andrew Nabors" initials="AN" lastIdx="22" clrIdx="1">
    <p:extLst>
      <p:ext uri="{19B8F6BF-5375-455C-9EA6-DF929625EA0E}">
        <p15:presenceInfo xmlns:p15="http://schemas.microsoft.com/office/powerpoint/2012/main" userId="S-1-5-21-92762462-1964538280-316617838-104911" providerId="AD"/>
      </p:ext>
    </p:extLst>
  </p:cmAuthor>
  <p:cmAuthor id="3" name="Kevin Peterson" initials="KP [2]" lastIdx="12" clrIdx="2">
    <p:extLst>
      <p:ext uri="{19B8F6BF-5375-455C-9EA6-DF929625EA0E}">
        <p15:presenceInfo xmlns:p15="http://schemas.microsoft.com/office/powerpoint/2012/main" userId="S::kevinpeterson@clovisusd.k12.ca.us::9445ee1c-18a7-4731-aba1-a9e713c814ee" providerId="AD"/>
      </p:ext>
    </p:extLst>
  </p:cmAuthor>
  <p:cmAuthor id="4" name="Kevin Peterson" initials="KP [3]" lastIdx="3" clrIdx="3">
    <p:extLst>
      <p:ext uri="{19B8F6BF-5375-455C-9EA6-DF929625EA0E}">
        <p15:presenceInfo xmlns:p15="http://schemas.microsoft.com/office/powerpoint/2012/main" userId="Kevin Peterson" providerId="None"/>
      </p:ext>
    </p:extLst>
  </p:cmAuthor>
  <p:cmAuthor id="5" name="Denver Stairs" initials="DS" lastIdx="1" clrIdx="4">
    <p:extLst>
      <p:ext uri="{19B8F6BF-5375-455C-9EA6-DF929625EA0E}">
        <p15:presenceInfo xmlns:p15="http://schemas.microsoft.com/office/powerpoint/2012/main" userId="S::denverstairs@clovisusd.k12.ca.us::ad07bc58-82fb-4902-a1ec-72a663f90546" providerId="AD"/>
      </p:ext>
    </p:extLst>
  </p:cmAuthor>
  <p:cmAuthor id="6" name="Andrew Nabors" initials="AN [2]" lastIdx="6" clrIdx="5">
    <p:extLst>
      <p:ext uri="{19B8F6BF-5375-455C-9EA6-DF929625EA0E}">
        <p15:presenceInfo xmlns:p15="http://schemas.microsoft.com/office/powerpoint/2012/main" userId="S::AndrewNabors@clovisusd.k12.ca.us::66dbdfe3-a151-4ef8-b15c-c25a5d37965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F50"/>
    <a:srgbClr val="FF7C80"/>
    <a:srgbClr val="E9EBF5"/>
    <a:srgbClr val="595959"/>
    <a:srgbClr val="9FFFF1"/>
    <a:srgbClr val="CDFFF8"/>
    <a:srgbClr val="ACBCEE"/>
    <a:srgbClr val="4472C4"/>
    <a:srgbClr val="2F5597"/>
    <a:srgbClr val="CFD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243E89-B3CE-44DC-935E-F80B91F43EEB}" v="41" dt="2022-10-20T22:02:11.333"/>
    <p1510:client id="{AB0A208A-1839-7832-344E-E749AD5522DB}" v="5" dt="2022-10-17T15:57:06.3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120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09"/>
        <p:guide pos="2168"/>
        <p:guide orient="horz"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4848" y="8866340"/>
            <a:ext cx="6838217" cy="312328"/>
          </a:xfrm>
          <a:prstGeom prst="rect">
            <a:avLst/>
          </a:prstGeom>
        </p:spPr>
        <p:txBody>
          <a:bodyPr vert="horz" lIns="92795" tIns="46397" rIns="92795" bIns="46397" rtlCol="0" anchor="b"/>
          <a:lstStyle>
            <a:lvl1pPr algn="l">
              <a:defRPr sz="1200"/>
            </a:lvl1pPr>
          </a:lstStyle>
          <a:p>
            <a:pPr algn="ctr"/>
            <a:endParaRPr lang="en-US" sz="1000" b="1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8" name="Header Placeholder 1"/>
          <p:cNvSpPr>
            <a:spLocks noGrp="1"/>
          </p:cNvSpPr>
          <p:nvPr>
            <p:ph type="hdr" sz="quarter"/>
          </p:nvPr>
        </p:nvSpPr>
        <p:spPr>
          <a:xfrm>
            <a:off x="439299" y="132520"/>
            <a:ext cx="6075681" cy="362215"/>
          </a:xfrm>
          <a:prstGeom prst="rect">
            <a:avLst/>
          </a:prstGeom>
        </p:spPr>
        <p:txBody>
          <a:bodyPr vert="horz" lIns="92795" tIns="46397" rIns="92795" bIns="46397" rtlCol="0"/>
          <a:lstStyle>
            <a:lvl1pPr algn="l">
              <a:defRPr sz="1200"/>
            </a:lvl1pPr>
          </a:lstStyle>
          <a:p>
            <a:endParaRPr lang="en-US" sz="1500" b="1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823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6" y="0"/>
            <a:ext cx="2982119" cy="464820"/>
          </a:xfrm>
          <a:prstGeom prst="rect">
            <a:avLst/>
          </a:prstGeom>
        </p:spPr>
        <p:txBody>
          <a:bodyPr vert="horz" lIns="92410" tIns="46206" rIns="92410" bIns="4620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8" y="0"/>
            <a:ext cx="2982119" cy="464820"/>
          </a:xfrm>
          <a:prstGeom prst="rect">
            <a:avLst/>
          </a:prstGeom>
        </p:spPr>
        <p:txBody>
          <a:bodyPr vert="horz" lIns="92410" tIns="46206" rIns="92410" bIns="46206" rtlCol="0"/>
          <a:lstStyle>
            <a:lvl1pPr algn="r">
              <a:defRPr sz="1200"/>
            </a:lvl1pPr>
          </a:lstStyle>
          <a:p>
            <a:fld id="{5C79C359-BA73-4DED-841F-230E8179BFC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0" tIns="46206" rIns="92410" bIns="4620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3" y="4415791"/>
            <a:ext cx="5505450" cy="4183380"/>
          </a:xfrm>
          <a:prstGeom prst="rect">
            <a:avLst/>
          </a:prstGeom>
        </p:spPr>
        <p:txBody>
          <a:bodyPr vert="horz" lIns="92410" tIns="46206" rIns="92410" bIns="4620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6" y="8829967"/>
            <a:ext cx="2982119" cy="464820"/>
          </a:xfrm>
          <a:prstGeom prst="rect">
            <a:avLst/>
          </a:prstGeom>
        </p:spPr>
        <p:txBody>
          <a:bodyPr vert="horz" lIns="92410" tIns="46206" rIns="92410" bIns="4620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8" y="8829967"/>
            <a:ext cx="2982119" cy="464820"/>
          </a:xfrm>
          <a:prstGeom prst="rect">
            <a:avLst/>
          </a:prstGeom>
        </p:spPr>
        <p:txBody>
          <a:bodyPr vert="horz" lIns="92410" tIns="46206" rIns="92410" bIns="46206" rtlCol="0" anchor="b"/>
          <a:lstStyle>
            <a:lvl1pPr algn="r">
              <a:defRPr sz="1200"/>
            </a:lvl1pPr>
          </a:lstStyle>
          <a:p>
            <a:fld id="{62A43454-41C9-439B-A467-95825535C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79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6913"/>
            <a:ext cx="61960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2FC64-E71D-44BC-A6A8-F386DC49FD7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300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2FC64-E71D-44BC-A6A8-F386DC49FD7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23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2FC64-E71D-44BC-A6A8-F386DC49FD7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055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*review target capacity</a:t>
            </a:r>
          </a:p>
          <a:p>
            <a:endParaRPr lang="en-US" dirty="0"/>
          </a:p>
          <a:p>
            <a:r>
              <a:rPr lang="en-US" dirty="0"/>
              <a:t>Sourced: https://mycusd-my.sharepoint.com/:x:/g/personal/michaelward_clovisusd_k12_ca_us/ET3FE4tibelLt8nvlRSXGkwBlwqVo23S0OVsCy1kWmHEMQ?e=s9xeAb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A43454-41C9-439B-A467-95825535C84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41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7967F-5369-4F37-B166-EDD7294491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rgbClr val="333F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9F097B-84E6-4A87-9D02-0C62C37C94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40BAA-4B26-4165-8E21-B5B9883C58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D742E7-E9A4-467A-A65E-83DFF04DC4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0523CC-93F2-480A-AC4F-8E99C1AF3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3DC0F5-4A36-4FFE-8D9C-F52F8E80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20509-FC79-4C78-95FE-B1FE483E1D0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239194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9549D-4065-499E-A088-F0455036D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333F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C000E4-3347-4C40-AA09-A5367ACADE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1B2D20-6F49-4960-9D28-4B271AFAF0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D742E7-E9A4-467A-A65E-83DFF04DC4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6E5D7-B301-4876-84EE-3F7A07567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976A6-4F38-4432-8699-6AFA9D17E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20509-FC79-4C78-95FE-B1FE483E1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737560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AD4C99-DEF5-43E3-ADC4-E40DA2FB17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1">
                <a:solidFill>
                  <a:srgbClr val="333F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17E7FD-5D8A-4EEB-91CE-477684038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938C9-473D-415B-89CF-351D4BA0F6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D742E7-E9A4-467A-A65E-83DFF04DC4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2FDCA-C2D4-4C49-A00C-FA7821C3D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7323E9-89F3-49AB-AAB1-23E98AD7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20509-FC79-4C78-95FE-B1FE483E1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017185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54975-CD62-4416-9AE2-D168F5F10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333F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19D01-22CA-4629-B38F-5DA13E9E1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3079795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E7B07-D308-4D37-8C81-2E67FC79E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rgbClr val="333F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514ABC-B0EC-43FE-B9D8-21F8CC443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2F134E-D5B7-410C-8397-37B65B2937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D742E7-E9A4-467A-A65E-83DFF04DC4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B003F-4EB5-4D3A-BD0A-E9844EE62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3419DF-31E5-470C-9DBA-DA3EF23B0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20509-FC79-4C78-95FE-B1FE483E1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306761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535E8-1585-44D3-B495-AB6075A32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333F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11E82-1CB3-4147-B306-B0456C1452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54044A-3CF1-4635-99CD-263C064490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B7AB40-CFC8-4FE6-87F8-096E88C3ED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D742E7-E9A4-467A-A65E-83DFF04DC4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82F82-C9C4-418F-A4CE-31E83DEB9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C3C94E-B2F5-44DB-9DB6-FA453E93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20509-FC79-4C78-95FE-B1FE483E1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6811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85606-6650-4B8E-853F-12DE5405D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>
                <a:solidFill>
                  <a:srgbClr val="333F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F0FC3D-2FAC-468A-840A-6912E98FD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7CFB2F-21F9-4DCE-B358-ADBE8A7781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F6478D-C9BC-4AD1-B36F-1499D34538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9ED09C-A03B-4597-8ED2-200AEEE04F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32E0E0-DFE7-486F-9732-EB9B7B731E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D742E7-E9A4-467A-A65E-83DFF04DC4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4C34B9-50C2-4006-B92E-1947E1003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BBD8A0-39D1-4F47-9154-CD7BB6FD8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20509-FC79-4C78-95FE-B1FE483E1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026701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61560-5579-44BA-9BBF-3EC0F0390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333F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8781F3-7747-4CFD-9281-919D3EB2AF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D742E7-E9A4-467A-A65E-83DFF04DC4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1258AC-CD19-4E79-93BB-EA86F7716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E8327D-43FB-4E2E-8641-4A6047ABC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20509-FC79-4C78-95FE-B1FE483E1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477347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2FD5D3-2A8C-41CE-B5D2-A0EFE29434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D742E7-E9A4-467A-A65E-83DFF04DC4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FBAC22-0BC3-466D-AFC6-BDC3FA198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447D1E-A2DB-4D01-B306-D9C69F7F9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20509-FC79-4C78-95FE-B1FE483E1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416897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35C64-644A-496E-BBBA-962E6E0DD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333F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FA507-EEE4-4F35-8852-4E39817E6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9268ED-67B9-4682-914F-D693227EF7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274EBE-C420-4FC2-A26A-7A5F412A5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D742E7-E9A4-467A-A65E-83DFF04DC4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996F24-31DC-4C95-AF04-1948C6CED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DAAEC8-934D-47EA-9F95-BF7E0EB17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20509-FC79-4C78-95FE-B1FE483E1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835257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D5827-32C8-49C4-96F8-8485FCD1B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333F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A937B1-5AFD-41EF-BCD3-B0EB8291E5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6E4B54-3C5E-473B-BE58-70B45C95B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7E952C-DF8F-40B5-96FC-6503624D18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D742E7-E9A4-467A-A65E-83DFF04DC4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5D43C4-7D78-4346-9356-8596C1DBC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DE8390-B3AA-4CBE-B112-8C4570A79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20509-FC79-4C78-95FE-B1FE483E1D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598855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BF01C2-45B2-447D-86DA-3CF79F8CC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1556"/>
            <a:ext cx="10515600" cy="5174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14876-6CA2-49DF-918C-F2493F6E4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38679"/>
            <a:ext cx="10515600" cy="5038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E7BDE2FF-9FD2-460C-9CC4-C3E1CB2AA1F2}"/>
              </a:ext>
            </a:extLst>
          </p:cNvPr>
          <p:cNvSpPr txBox="1">
            <a:spLocks/>
          </p:cNvSpPr>
          <p:nvPr userDrawn="1"/>
        </p:nvSpPr>
        <p:spPr>
          <a:xfrm>
            <a:off x="11480800" y="6513576"/>
            <a:ext cx="508000" cy="3048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5BE974C8-4045-48D6-A3C5-3657930DF2FB}" type="slidenum">
              <a:rPr lang="en-US" sz="1100" smtClean="0">
                <a:solidFill>
                  <a:prstClr val="black"/>
                </a:solidFill>
                <a:latin typeface="Lato Light" panose="020F0302020204030203" pitchFamily="34" charset="0"/>
              </a:rPr>
              <a:pPr algn="r">
                <a:defRPr/>
              </a:pPr>
              <a:t>‹#›</a:t>
            </a:fld>
            <a:endParaRPr lang="en-US" sz="1100">
              <a:solidFill>
                <a:prstClr val="black"/>
              </a:solidFill>
              <a:latin typeface="Lato Light" panose="020F0302020204030203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49A171F-9063-4DD0-926E-008CE5B6AD21}"/>
              </a:ext>
            </a:extLst>
          </p:cNvPr>
          <p:cNvCxnSpPr>
            <a:cxnSpLocks/>
          </p:cNvCxnSpPr>
          <p:nvPr userDrawn="1"/>
        </p:nvCxnSpPr>
        <p:spPr>
          <a:xfrm flipV="1">
            <a:off x="541108" y="6513576"/>
            <a:ext cx="11391812" cy="42734"/>
          </a:xfrm>
          <a:prstGeom prst="line">
            <a:avLst/>
          </a:prstGeom>
          <a:ln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Icon&#10;&#10;Description automatically generated with medium confidence">
            <a:extLst>
              <a:ext uri="{FF2B5EF4-FFF2-40B4-BE49-F238E27FC236}">
                <a16:creationId xmlns:a16="http://schemas.microsoft.com/office/drawing/2014/main" id="{51D90679-33E3-4EDA-B230-AC5CBA3218E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9" y="6343983"/>
            <a:ext cx="321959" cy="42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39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 spd="med">
    <p:fade/>
  </p:transition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333F50"/>
          </a:solidFill>
          <a:latin typeface="Poppins" panose="020B0502040204020203" pitchFamily="2" charset="0"/>
          <a:ea typeface="+mj-ea"/>
          <a:cs typeface="Poppins" panose="020B0502040204020203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 Light" panose="020F03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 Light" panose="020F03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 Light" panose="020F03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 Light" panose="020F03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 Light" panose="020F03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Area%20Map.pdf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GNEJFyenn8?feature=oembed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Video 19">
            <a:hlinkClick r:id="" action="ppaction://media"/>
            <a:extLst>
              <a:ext uri="{FF2B5EF4-FFF2-40B4-BE49-F238E27FC236}">
                <a16:creationId xmlns:a16="http://schemas.microsoft.com/office/drawing/2014/main" id="{E77D41B9-DEAF-43E7-96D8-79DAE53318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45821" y="3429000"/>
            <a:ext cx="2285999" cy="1714500"/>
          </a:xfrm>
          <a:prstGeom prst="rect">
            <a:avLst/>
          </a:prstGeom>
        </p:spPr>
      </p:pic>
      <p:pic>
        <p:nvPicPr>
          <p:cNvPr id="17" name="Picture 16" descr="J:\PowerPoint - Construction Update\Gettysburg\A Bldg Admin - Existing.jpg"/>
          <p:cNvPicPr/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lum/>
          </a:blip>
          <a:srcRect l="18121" t="4793" r="18130" b="18519"/>
          <a:stretch>
            <a:fillRect/>
          </a:stretch>
        </p:blipFill>
        <p:spPr bwMode="auto">
          <a:xfrm>
            <a:off x="-771" y="-24899"/>
            <a:ext cx="12192771" cy="6873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http://www.heartlandbillboards.com/images/constructionPlans.jpg"/>
          <p:cNvPicPr>
            <a:picLocks noChangeAspect="1" noChangeArrowheads="1"/>
          </p:cNvPicPr>
          <p:nvPr/>
        </p:nvPicPr>
        <p:blipFill>
          <a:blip r:embed="rId7" cstate="print">
            <a:lum bright="30000" contrast="-30000"/>
          </a:blip>
          <a:srcRect/>
          <a:stretch>
            <a:fillRect/>
          </a:stretch>
        </p:blipFill>
        <p:spPr bwMode="auto">
          <a:xfrm>
            <a:off x="4747603" y="-24899"/>
            <a:ext cx="7581724" cy="5417170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403" y="38800"/>
            <a:ext cx="8534400" cy="2239618"/>
          </a:xfrm>
        </p:spPr>
        <p:txBody>
          <a:bodyPr>
            <a:noAutofit/>
          </a:bodyPr>
          <a:lstStyle/>
          <a:p>
            <a:pPr algn="l"/>
            <a:r>
              <a:rPr lang="en-US" sz="48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Clovis East Area SART Committee</a:t>
            </a:r>
            <a:endParaRPr lang="en-US" sz="480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8507" y="2278418"/>
            <a:ext cx="5440008" cy="606067"/>
          </a:xfrm>
        </p:spPr>
        <p:txBody>
          <a:bodyPr>
            <a:normAutofit fontScale="32500" lnSpcReduction="20000"/>
          </a:bodyPr>
          <a:lstStyle/>
          <a:p>
            <a:pPr algn="l">
              <a:spcAft>
                <a:spcPts val="300"/>
              </a:spcAft>
            </a:pPr>
            <a:r>
              <a:rPr lang="en-US" sz="4500">
                <a:solidFill>
                  <a:srgbClr val="333F50"/>
                </a:solidFill>
                <a:latin typeface="Lato Black" panose="020F0A02020204030203" pitchFamily="34" charset="0"/>
              </a:rPr>
              <a:t>ES 35 – Fowler/McKinley New School Preparations</a:t>
            </a:r>
          </a:p>
          <a:p>
            <a:pPr algn="l">
              <a:spcAft>
                <a:spcPts val="300"/>
              </a:spcAft>
            </a:pPr>
            <a:r>
              <a:rPr lang="en-US" sz="3400" b="1">
                <a:solidFill>
                  <a:srgbClr val="333F50"/>
                </a:solidFill>
              </a:rPr>
              <a:t>October 4, 2022</a:t>
            </a:r>
            <a:endParaRPr lang="en-US" sz="3400">
              <a:solidFill>
                <a:srgbClr val="333F50"/>
              </a:solidFill>
            </a:endParaRPr>
          </a:p>
          <a:p>
            <a:endParaRPr lang="en-US">
              <a:solidFill>
                <a:srgbClr val="333F50"/>
              </a:solidFill>
            </a:endParaRPr>
          </a:p>
        </p:txBody>
      </p:sp>
      <p:pic>
        <p:nvPicPr>
          <p:cNvPr id="6" name="Picture 5" descr="C:\Users\Matthew and Sasanna\Documents\1TERRY\Pictures\Elementary%20school%20students%20raising%20hands%20in%20classroom_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5550" y="3053101"/>
            <a:ext cx="2961004" cy="1901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0"/>
          </a:effectLst>
        </p:spPr>
      </p:pic>
      <p:grpSp>
        <p:nvGrpSpPr>
          <p:cNvPr id="11" name="Group 10"/>
          <p:cNvGrpSpPr/>
          <p:nvPr/>
        </p:nvGrpSpPr>
        <p:grpSpPr>
          <a:xfrm>
            <a:off x="359593" y="4953000"/>
            <a:ext cx="7699033" cy="1866201"/>
            <a:chOff x="-76200" y="4870269"/>
            <a:chExt cx="7696200" cy="198773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 descr="C:\Users\Matthew and Sasanna\Documents\1TERRY\Pictures\elementary%20students.jpg"/>
            <p:cNvPicPr/>
            <p:nvPr/>
          </p:nvPicPr>
          <p:blipFill>
            <a:blip r:embed="rId9" cstate="print"/>
            <a:srcRect l="8093" r="2225"/>
            <a:stretch>
              <a:fillRect/>
            </a:stretch>
          </p:blipFill>
          <p:spPr bwMode="auto">
            <a:xfrm>
              <a:off x="4949342" y="4876800"/>
              <a:ext cx="2670658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8" name="il_fi" descr="http://2.bp.blogspot.com/_J1guhILwGt8/S9U8u8u3mCI/AAAAAAAAAR0/pTvrwI9bqMg/s1600/ILS+025.jpg"/>
            <p:cNvPicPr/>
            <p:nvPr/>
          </p:nvPicPr>
          <p:blipFill>
            <a:blip r:embed="rId10" cstate="print"/>
            <a:srcRect r="15947"/>
            <a:stretch>
              <a:fillRect/>
            </a:stretch>
          </p:blipFill>
          <p:spPr bwMode="auto">
            <a:xfrm>
              <a:off x="2514600" y="4870269"/>
              <a:ext cx="2514600" cy="1987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9" name="il_fi" descr="http://www.jonathankannair.com/gallery/large/Mimio_Students_elem_0031.jpg"/>
            <p:cNvPicPr/>
            <p:nvPr/>
          </p:nvPicPr>
          <p:blipFill>
            <a:blip r:embed="rId11" cstate="print"/>
            <a:srcRect r="10475"/>
            <a:stretch>
              <a:fillRect/>
            </a:stretch>
          </p:blipFill>
          <p:spPr bwMode="auto">
            <a:xfrm>
              <a:off x="-76200" y="4876800"/>
              <a:ext cx="2660773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B675CF6-7B11-4383-8AE7-439CD12C7E58}"/>
              </a:ext>
            </a:extLst>
          </p:cNvPr>
          <p:cNvSpPr txBox="1"/>
          <p:nvPr/>
        </p:nvSpPr>
        <p:spPr>
          <a:xfrm>
            <a:off x="10160000" y="5886100"/>
            <a:ext cx="20024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333F5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ES 35</a:t>
            </a:r>
          </a:p>
        </p:txBody>
      </p:sp>
    </p:spTree>
    <p:extLst>
      <p:ext uri="{BB962C8B-B14F-4D97-AF65-F5344CB8AC3E}">
        <p14:creationId xmlns:p14="http://schemas.microsoft.com/office/powerpoint/2010/main" val="652570588"/>
      </p:ext>
    </p:extLst>
  </p:cSld>
  <p:clrMapOvr>
    <a:masterClrMapping/>
  </p:clrMapOvr>
  <p:transition spd="med" advTm="1373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2C274-0276-DF55-FADE-385231F60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Fowler/McKinley School Site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CC9B9B-4D5E-36F6-50A1-F46B9676460E}"/>
              </a:ext>
            </a:extLst>
          </p:cNvPr>
          <p:cNvGrpSpPr/>
          <p:nvPr/>
        </p:nvGrpSpPr>
        <p:grpSpPr>
          <a:xfrm>
            <a:off x="877793" y="1004977"/>
            <a:ext cx="6721664" cy="5451448"/>
            <a:chOff x="2735168" y="1004977"/>
            <a:chExt cx="6721664" cy="545144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14643CF-235F-A858-D8E7-EAB47E12C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35168" y="1004977"/>
              <a:ext cx="6721664" cy="542069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8227623-AD7C-3C1D-FFE4-8088AB7A7A39}"/>
                </a:ext>
              </a:extLst>
            </p:cNvPr>
            <p:cNvSpPr txBox="1"/>
            <p:nvPr/>
          </p:nvSpPr>
          <p:spPr>
            <a:xfrm rot="16200000">
              <a:off x="2081686" y="4728432"/>
              <a:ext cx="18798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ln w="12700">
                    <a:solidFill>
                      <a:schemeClr val="bg1"/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FOWLER AVE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2DB7AE0-0F21-33DD-BBD8-3CC5E8BC9778}"/>
                </a:ext>
              </a:extLst>
            </p:cNvPr>
            <p:cNvSpPr txBox="1"/>
            <p:nvPr/>
          </p:nvSpPr>
          <p:spPr>
            <a:xfrm rot="16200000">
              <a:off x="7937167" y="4435134"/>
              <a:ext cx="24664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ln w="12700">
                    <a:solidFill>
                      <a:schemeClr val="bg1"/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ARMSTRONG AVE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9E9A8D6-5900-80CB-75DE-E42213727735}"/>
                </a:ext>
              </a:extLst>
            </p:cNvPr>
            <p:cNvSpPr txBox="1"/>
            <p:nvPr/>
          </p:nvSpPr>
          <p:spPr>
            <a:xfrm>
              <a:off x="3206277" y="6087093"/>
              <a:ext cx="18798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ln w="12700">
                    <a:solidFill>
                      <a:schemeClr val="bg1"/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MCKINLEY AVE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255B62-2EDA-DB0B-5C1D-6BB85B3686C2}"/>
                </a:ext>
              </a:extLst>
            </p:cNvPr>
            <p:cNvSpPr txBox="1"/>
            <p:nvPr/>
          </p:nvSpPr>
          <p:spPr>
            <a:xfrm>
              <a:off x="7105875" y="1067957"/>
              <a:ext cx="18798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ln w="12700">
                    <a:solidFill>
                      <a:schemeClr val="bg1"/>
                    </a:solidFill>
                  </a:ln>
                  <a:solidFill>
                    <a:schemeClr val="accent6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CLINTON AVE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60D9E9B-D8AE-B223-B9ED-26C547C21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5151" y="1004977"/>
            <a:ext cx="3337263" cy="550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24784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A1EAE-CC02-AFFF-35DD-37CCADE17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C3549-5FA5-AEFD-CDB4-EC8703006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pic>
        <p:nvPicPr>
          <p:cNvPr id="4" name="Picture 2" descr="http://www.guystuffcounseling.com/Portals/31983/images/Marriage%20Counselor%20-%20Questions%20&amp;%20Answers.jpg">
            <a:hlinkClick r:id="rId2" action="ppaction://hlinkfile"/>
            <a:extLst>
              <a:ext uri="{FF2B5EF4-FFF2-40B4-BE49-F238E27FC236}">
                <a16:creationId xmlns:a16="http://schemas.microsoft.com/office/drawing/2014/main" id="{57A33BD8-FE0D-DFB2-B98A-241F7DFBC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6038" r="10377" b="5660"/>
          <a:stretch>
            <a:fillRect/>
          </a:stretch>
        </p:blipFill>
        <p:spPr bwMode="auto">
          <a:xfrm>
            <a:off x="4419600" y="1901146"/>
            <a:ext cx="3124200" cy="40053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2179754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042DC-CB76-44CE-9A96-30831DA31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A2677-20FC-41C9-A22E-C2566C9EAD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1081CB-6E30-4A8E-8CFE-3203A41F8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2150"/>
            <a:ext cx="12192000" cy="605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15018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0E619-42A0-4293-3E41-1C960AE2D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Online Media 4" title="Central Core - New Elementary School 35 CUSD">
            <a:hlinkClick r:id="" action="ppaction://media"/>
            <a:extLst>
              <a:ext uri="{FF2B5EF4-FFF2-40B4-BE49-F238E27FC236}">
                <a16:creationId xmlns:a16="http://schemas.microsoft.com/office/drawing/2014/main" id="{8AB0324B-F28C-93E0-0431-912BD6C0DB9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953" y="4109"/>
            <a:ext cx="12132235" cy="686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08776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6840A-F21A-45FF-890E-CE717173B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48BA9-64DA-49E1-8A2E-F4E114A278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E23253-E521-4641-9D90-AD24FFFB9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607" y="0"/>
            <a:ext cx="10640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572541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7CB01-944D-4E7A-9F01-476110608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8D219-0D57-42BD-A121-64A6F6F3D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E30124-9428-4C00-920C-9AC75BCF3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964" y="0"/>
            <a:ext cx="7248886" cy="76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76913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B7EB3-0C75-42A4-B248-B985B9146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24DEBD-8A43-4228-8C45-6A92B3863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2582"/>
            <a:ext cx="12192000" cy="563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83498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6135E-E7BA-4BB6-B19C-D2A6CE181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882" y="1575066"/>
            <a:ext cx="10730235" cy="4209285"/>
          </a:xfrm>
        </p:spPr>
        <p:txBody>
          <a:bodyPr>
            <a:noAutofit/>
          </a:bodyPr>
          <a:lstStyle/>
          <a:p>
            <a:r>
              <a:rPr lang="en-US" sz="2400">
                <a:cs typeface="Times New Roman" panose="02020603050405020304" pitchFamily="18" charset="0"/>
              </a:rPr>
              <a:t>Facets of Opening a New School</a:t>
            </a:r>
          </a:p>
          <a:p>
            <a:r>
              <a:rPr lang="en-US" sz="2400">
                <a:cs typeface="Times New Roman" panose="02020603050405020304" pitchFamily="18" charset="0"/>
              </a:rPr>
              <a:t>Define the Problem/Purpose</a:t>
            </a:r>
          </a:p>
          <a:p>
            <a:r>
              <a:rPr lang="en-US" sz="2400">
                <a:cs typeface="Times New Roman" panose="02020603050405020304" pitchFamily="18" charset="0"/>
              </a:rPr>
              <a:t>Rationale for Boundary Adjustment	</a:t>
            </a:r>
          </a:p>
          <a:p>
            <a:r>
              <a:rPr lang="en-US" sz="2400">
                <a:cs typeface="Times New Roman" panose="02020603050405020304" pitchFamily="18" charset="0"/>
              </a:rPr>
              <a:t>Develop Boundary Change Criteria</a:t>
            </a:r>
          </a:p>
          <a:p>
            <a:r>
              <a:rPr lang="en-US" sz="2400">
                <a:cs typeface="Times New Roman" panose="02020603050405020304" pitchFamily="18" charset="0"/>
              </a:rPr>
              <a:t>Review the Process</a:t>
            </a:r>
          </a:p>
          <a:p>
            <a:r>
              <a:rPr lang="en-US" sz="2400">
                <a:cs typeface="Times New Roman" panose="02020603050405020304" pitchFamily="18" charset="0"/>
              </a:rPr>
              <a:t>Timeline</a:t>
            </a:r>
          </a:p>
          <a:p>
            <a:r>
              <a:rPr lang="en-US" sz="2400">
                <a:cs typeface="Times New Roman" panose="02020603050405020304" pitchFamily="18" charset="0"/>
              </a:rPr>
              <a:t>Next Steps	</a:t>
            </a:r>
            <a:endParaRPr lang="en-US" sz="2400">
              <a:ea typeface="Cambria" panose="02040503050406030204" pitchFamily="18" charset="0"/>
            </a:endParaRPr>
          </a:p>
          <a:p>
            <a:endParaRPr lang="en-US" sz="2400">
              <a:ea typeface="Cambria" panose="020405030504060302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51D2149-33AD-4025-BB1D-B254E4361905}"/>
              </a:ext>
            </a:extLst>
          </p:cNvPr>
          <p:cNvSpPr txBox="1">
            <a:spLocks/>
          </p:cNvSpPr>
          <p:nvPr/>
        </p:nvSpPr>
        <p:spPr>
          <a:xfrm>
            <a:off x="0" y="408775"/>
            <a:ext cx="12192000" cy="802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rgbClr val="333F50"/>
                </a:solidFill>
                <a:latin typeface="Poppins" panose="020B0502040204020203" pitchFamily="2" charset="0"/>
                <a:cs typeface="Poppins" panose="020B0502040204020203" pitchFamily="2" charset="0"/>
              </a:rPr>
              <a:t>Overview of Tasks</a:t>
            </a:r>
          </a:p>
        </p:txBody>
      </p:sp>
    </p:spTree>
    <p:extLst>
      <p:ext uri="{BB962C8B-B14F-4D97-AF65-F5344CB8AC3E}">
        <p14:creationId xmlns:p14="http://schemas.microsoft.com/office/powerpoint/2010/main" val="1131793717"/>
      </p:ext>
    </p:extLst>
  </p:cSld>
  <p:clrMapOvr>
    <a:masterClrMapping/>
  </p:clrMapOvr>
  <p:transition spd="med" advTm="3482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6135E-E7BA-4BB6-B19C-D2A6CE181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882" y="1575066"/>
            <a:ext cx="10730235" cy="420928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latin typeface="Lato Light"/>
                <a:ea typeface="Lato Light"/>
                <a:cs typeface="Times New Roman"/>
              </a:rPr>
              <a:t>Continued development in the Loma Vista and Southeast Fresno development areas</a:t>
            </a:r>
          </a:p>
          <a:p>
            <a:r>
              <a:rPr lang="en-US" sz="2400" dirty="0">
                <a:latin typeface="Lato Light"/>
                <a:ea typeface="Cambria"/>
                <a:cs typeface="Times New Roman"/>
              </a:rPr>
              <a:t>Overcrowding and projected student enrollment growth in the Clovis East area</a:t>
            </a:r>
            <a:endParaRPr lang="en-US" sz="2400">
              <a:latin typeface="Lato Light"/>
              <a:ea typeface="Cambria"/>
              <a:cs typeface="Times New Roman"/>
            </a:endParaRPr>
          </a:p>
          <a:p>
            <a:endParaRPr lang="en-US" sz="2400">
              <a:ea typeface="Cambria" panose="020405030504060302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51D2149-33AD-4025-BB1D-B254E4361905}"/>
              </a:ext>
            </a:extLst>
          </p:cNvPr>
          <p:cNvSpPr txBox="1">
            <a:spLocks/>
          </p:cNvSpPr>
          <p:nvPr/>
        </p:nvSpPr>
        <p:spPr>
          <a:xfrm>
            <a:off x="0" y="408775"/>
            <a:ext cx="12192000" cy="802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rgbClr val="333F50"/>
                </a:solidFill>
                <a:latin typeface="Poppins" panose="020B0502040204020203" pitchFamily="2" charset="0"/>
                <a:cs typeface="Poppins" panose="020B0502040204020203" pitchFamily="2" charset="0"/>
              </a:rPr>
              <a:t>Defining the Problem / Purpose</a:t>
            </a:r>
          </a:p>
        </p:txBody>
      </p:sp>
    </p:spTree>
    <p:extLst>
      <p:ext uri="{BB962C8B-B14F-4D97-AF65-F5344CB8AC3E}">
        <p14:creationId xmlns:p14="http://schemas.microsoft.com/office/powerpoint/2010/main" val="4126477142"/>
      </p:ext>
    </p:extLst>
  </p:cSld>
  <p:clrMapOvr>
    <a:masterClrMapping/>
  </p:clrMapOvr>
  <p:transition spd="med" advTm="3482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DC7F7-72CA-732F-8DB1-B14D3DAC1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Development Area</a:t>
            </a:r>
          </a:p>
        </p:txBody>
      </p:sp>
      <p:pic>
        <p:nvPicPr>
          <p:cNvPr id="6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BBC47AFA-B7D2-AB47-2C24-C76219355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346" y="1075854"/>
            <a:ext cx="6951307" cy="53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165904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F7E26-2D0A-DECD-1D0E-2CC06924A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Rationale for Boundary Adjustment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90416-FDFA-BC6F-C2E4-53E38380E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Boris, </a:t>
            </a:r>
            <a:r>
              <a:rPr lang="en-US" err="1"/>
              <a:t>Oraze</a:t>
            </a:r>
            <a:r>
              <a:rPr lang="en-US"/>
              <a:t>, Reagan and T-K elementary schools have substantial growth projected from new development within the next 3 years</a:t>
            </a:r>
          </a:p>
          <a:p>
            <a:r>
              <a:rPr lang="en-US"/>
              <a:t>Growth is projected to continue throughout the area for the 10-year projection period</a:t>
            </a:r>
          </a:p>
          <a:p>
            <a:r>
              <a:rPr lang="en-US"/>
              <a:t>Existing school sites will exceed their enrollment capacities in the immediate future</a:t>
            </a:r>
          </a:p>
        </p:txBody>
      </p:sp>
    </p:spTree>
    <p:extLst>
      <p:ext uri="{BB962C8B-B14F-4D97-AF65-F5344CB8AC3E}">
        <p14:creationId xmlns:p14="http://schemas.microsoft.com/office/powerpoint/2010/main" val="1322236513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B0DCF-6564-7E0E-792D-D261FB02D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Clovis East Area Projected Enrollment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F42FCF1-B0AF-1EB0-F25F-4BA55E8B56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8476788"/>
              </p:ext>
            </p:extLst>
          </p:nvPr>
        </p:nvGraphicFramePr>
        <p:xfrm>
          <a:off x="634519" y="2367951"/>
          <a:ext cx="10492596" cy="1909890"/>
        </p:xfrm>
        <a:graphic>
          <a:graphicData uri="http://schemas.openxmlformats.org/drawingml/2006/table">
            <a:tbl>
              <a:tblPr/>
              <a:tblGrid>
                <a:gridCol w="1355785">
                  <a:extLst>
                    <a:ext uri="{9D8B030D-6E8A-4147-A177-3AD203B41FA5}">
                      <a16:colId xmlns:a16="http://schemas.microsoft.com/office/drawing/2014/main" val="3424775399"/>
                    </a:ext>
                  </a:extLst>
                </a:gridCol>
                <a:gridCol w="1355785">
                  <a:extLst>
                    <a:ext uri="{9D8B030D-6E8A-4147-A177-3AD203B41FA5}">
                      <a16:colId xmlns:a16="http://schemas.microsoft.com/office/drawing/2014/main" val="855155167"/>
                    </a:ext>
                  </a:extLst>
                </a:gridCol>
                <a:gridCol w="707366">
                  <a:extLst>
                    <a:ext uri="{9D8B030D-6E8A-4147-A177-3AD203B41FA5}">
                      <a16:colId xmlns:a16="http://schemas.microsoft.com/office/drawing/2014/main" val="1466307112"/>
                    </a:ext>
                  </a:extLst>
                </a:gridCol>
                <a:gridCol w="707366">
                  <a:extLst>
                    <a:ext uri="{9D8B030D-6E8A-4147-A177-3AD203B41FA5}">
                      <a16:colId xmlns:a16="http://schemas.microsoft.com/office/drawing/2014/main" val="3380162109"/>
                    </a:ext>
                  </a:extLst>
                </a:gridCol>
                <a:gridCol w="707366">
                  <a:extLst>
                    <a:ext uri="{9D8B030D-6E8A-4147-A177-3AD203B41FA5}">
                      <a16:colId xmlns:a16="http://schemas.microsoft.com/office/drawing/2014/main" val="2167317089"/>
                    </a:ext>
                  </a:extLst>
                </a:gridCol>
                <a:gridCol w="707366">
                  <a:extLst>
                    <a:ext uri="{9D8B030D-6E8A-4147-A177-3AD203B41FA5}">
                      <a16:colId xmlns:a16="http://schemas.microsoft.com/office/drawing/2014/main" val="4294081252"/>
                    </a:ext>
                  </a:extLst>
                </a:gridCol>
                <a:gridCol w="707366">
                  <a:extLst>
                    <a:ext uri="{9D8B030D-6E8A-4147-A177-3AD203B41FA5}">
                      <a16:colId xmlns:a16="http://schemas.microsoft.com/office/drawing/2014/main" val="2505427982"/>
                    </a:ext>
                  </a:extLst>
                </a:gridCol>
                <a:gridCol w="707366">
                  <a:extLst>
                    <a:ext uri="{9D8B030D-6E8A-4147-A177-3AD203B41FA5}">
                      <a16:colId xmlns:a16="http://schemas.microsoft.com/office/drawing/2014/main" val="2349708267"/>
                    </a:ext>
                  </a:extLst>
                </a:gridCol>
                <a:gridCol w="707366">
                  <a:extLst>
                    <a:ext uri="{9D8B030D-6E8A-4147-A177-3AD203B41FA5}">
                      <a16:colId xmlns:a16="http://schemas.microsoft.com/office/drawing/2014/main" val="278156289"/>
                    </a:ext>
                  </a:extLst>
                </a:gridCol>
                <a:gridCol w="707366">
                  <a:extLst>
                    <a:ext uri="{9D8B030D-6E8A-4147-A177-3AD203B41FA5}">
                      <a16:colId xmlns:a16="http://schemas.microsoft.com/office/drawing/2014/main" val="3788465209"/>
                    </a:ext>
                  </a:extLst>
                </a:gridCol>
                <a:gridCol w="707366">
                  <a:extLst>
                    <a:ext uri="{9D8B030D-6E8A-4147-A177-3AD203B41FA5}">
                      <a16:colId xmlns:a16="http://schemas.microsoft.com/office/drawing/2014/main" val="2359255759"/>
                    </a:ext>
                  </a:extLst>
                </a:gridCol>
                <a:gridCol w="707366">
                  <a:extLst>
                    <a:ext uri="{9D8B030D-6E8A-4147-A177-3AD203B41FA5}">
                      <a16:colId xmlns:a16="http://schemas.microsoft.com/office/drawing/2014/main" val="3150985804"/>
                    </a:ext>
                  </a:extLst>
                </a:gridCol>
                <a:gridCol w="707366">
                  <a:extLst>
                    <a:ext uri="{9D8B030D-6E8A-4147-A177-3AD203B41FA5}">
                      <a16:colId xmlns:a16="http://schemas.microsoft.com/office/drawing/2014/main" val="4192525805"/>
                    </a:ext>
                  </a:extLst>
                </a:gridCol>
              </a:tblGrid>
              <a:tr h="21221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Elementary School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Target Capacity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2022-23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2023-24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2024-25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2025-26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2026-27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2027-28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2028-29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2029-30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2030-31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2031-32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2032-33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530225"/>
                  </a:ext>
                </a:extLst>
              </a:tr>
              <a:tr h="21221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Boris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800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746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822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859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917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942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1020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1076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1146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1306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1479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1658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3713078"/>
                  </a:ext>
                </a:extLst>
              </a:tr>
              <a:tr h="21221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Fancher Creek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750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682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691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705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725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734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747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768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773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777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779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783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8572666"/>
                  </a:ext>
                </a:extLst>
              </a:tr>
              <a:tr h="21221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Freedom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800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697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691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704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720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746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778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818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839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859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868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875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1518139"/>
                  </a:ext>
                </a:extLst>
              </a:tr>
              <a:tr h="21221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Miramonte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750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568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592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594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604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616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614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601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605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608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610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613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9637788"/>
                  </a:ext>
                </a:extLst>
              </a:tr>
              <a:tr h="21221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Oraze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800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831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872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875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890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899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913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920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932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939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945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952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9660962"/>
                  </a:ext>
                </a:extLst>
              </a:tr>
              <a:tr h="21221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Reagan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800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749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774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777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818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862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929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990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1024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1035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1042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1049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706"/>
                  </a:ext>
                </a:extLst>
              </a:tr>
              <a:tr h="21221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Temperance Kutner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750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635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712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774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871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943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950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967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989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1006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1017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1026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6420071"/>
                  </a:ext>
                </a:extLst>
              </a:tr>
              <a:tr h="21221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Young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708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643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659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671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680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699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778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843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911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979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1053</a:t>
                      </a:r>
                    </a:p>
                  </a:txBody>
                  <a:tcPr marL="8842" marR="8842" marT="88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6456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4984698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CBA36-1666-18BD-7958-5E19CCF58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Develop Boundary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5629CA-A8EF-2072-08C5-CCCC007F00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>
                <a:cs typeface="Times New Roman" panose="02020603050405020304" pitchFamily="18" charset="0"/>
              </a:rPr>
              <a:t>Utilize existing school design capacity whenever possible</a:t>
            </a:r>
          </a:p>
          <a:p>
            <a:r>
              <a:rPr lang="en-US" sz="2800">
                <a:cs typeface="Times New Roman" panose="02020603050405020304" pitchFamily="18" charset="0"/>
              </a:rPr>
              <a:t>Keep neighborhoods together</a:t>
            </a:r>
          </a:p>
          <a:p>
            <a:r>
              <a:rPr lang="en-US" sz="2800">
                <a:cs typeface="Times New Roman" panose="02020603050405020304" pitchFamily="18" charset="0"/>
              </a:rPr>
              <a:t>Create long lasting boundaries</a:t>
            </a:r>
          </a:p>
          <a:p>
            <a:r>
              <a:rPr lang="en-US" sz="2800">
                <a:cs typeface="Times New Roman" panose="02020603050405020304" pitchFamily="18" charset="0"/>
              </a:rPr>
              <a:t>Contiguous boundaries that minimize gerrymandering</a:t>
            </a:r>
          </a:p>
          <a:p>
            <a:r>
              <a:rPr lang="en-US" sz="2800">
                <a:cs typeface="Times New Roman" panose="02020603050405020304" pitchFamily="18" charset="0"/>
              </a:rPr>
              <a:t>Reduce operational costs (busing)</a:t>
            </a:r>
          </a:p>
          <a:p>
            <a:r>
              <a:rPr lang="en-US">
                <a:cs typeface="Times New Roman" panose="02020603050405020304" pitchFamily="18" charset="0"/>
              </a:rPr>
              <a:t>Forward planning as we will be planning the creation of new area boundary (steering committee starts January 2023)</a:t>
            </a:r>
          </a:p>
          <a:p>
            <a:r>
              <a:rPr lang="en-US" sz="2800">
                <a:cs typeface="Times New Roman" panose="02020603050405020304" pitchFamily="18" charset="0"/>
              </a:rPr>
              <a:t>Avoid </a:t>
            </a:r>
            <a:r>
              <a:rPr lang="en-US">
                <a:cs typeface="Times New Roman" panose="02020603050405020304" pitchFamily="18" charset="0"/>
              </a:rPr>
              <a:t>multiple moves for students through these processes</a:t>
            </a:r>
          </a:p>
          <a:p>
            <a:pPr marL="0" indent="0">
              <a:buNone/>
            </a:pPr>
            <a:endParaRPr lang="en-US" sz="280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289763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34349-0FF0-587D-692F-58F0440EE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7F51E-504C-D2FA-72D3-8E44E5466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b="1" dirty="0">
                <a:latin typeface="Lato Light"/>
                <a:ea typeface="Lato Light"/>
                <a:cs typeface="Lato Light"/>
              </a:rPr>
              <a:t>October – February 2023</a:t>
            </a:r>
            <a:r>
              <a:rPr lang="en-US" dirty="0">
                <a:latin typeface="Lato Light"/>
                <a:ea typeface="Lato Light"/>
                <a:cs typeface="Lato Light"/>
              </a:rPr>
              <a:t> – Executive Committee for Boundary Adjustment will draft scenarios and review feedback from Steering Committee and Community Forum and make final recommendations to the Clovis USD Governing Board</a:t>
            </a:r>
          </a:p>
          <a:p>
            <a:pPr marL="0" indent="0">
              <a:buNone/>
            </a:pPr>
            <a:endParaRPr lang="en-US" sz="2100" b="1"/>
          </a:p>
          <a:p>
            <a:r>
              <a:rPr lang="en-US" b="1" dirty="0">
                <a:latin typeface="Lato Light"/>
                <a:ea typeface="Lato Light"/>
                <a:cs typeface="Lato Light"/>
              </a:rPr>
              <a:t>October – November </a:t>
            </a:r>
            <a:r>
              <a:rPr lang="en-US" dirty="0">
                <a:latin typeface="Lato Light"/>
                <a:ea typeface="Lato Light"/>
                <a:cs typeface="Lato Light"/>
              </a:rPr>
              <a:t>– District Steering Committee for Boundary Adjustment will provide input on scenarios from various departments (Transportation, </a:t>
            </a:r>
            <a:r>
              <a:rPr lang="en-US" dirty="0" err="1">
                <a:latin typeface="Lato Light"/>
                <a:ea typeface="Lato Light"/>
                <a:cs typeface="Lato Light"/>
              </a:rPr>
              <a:t>SpEd</a:t>
            </a:r>
            <a:r>
              <a:rPr lang="en-US" dirty="0">
                <a:latin typeface="Lato Light"/>
                <a:ea typeface="Lato Light"/>
                <a:cs typeface="Lato Light"/>
              </a:rPr>
              <a:t>, Principals, etc.)</a:t>
            </a:r>
            <a:br>
              <a:rPr lang="en-US" dirty="0">
                <a:latin typeface="Lato Light"/>
                <a:ea typeface="Lato Light"/>
                <a:cs typeface="Lato Light"/>
              </a:rPr>
            </a:br>
            <a:endParaRPr lang="en-US" dirty="0">
              <a:latin typeface="Lato Light"/>
              <a:ea typeface="Lato Light"/>
              <a:cs typeface="Lato Light"/>
            </a:endParaRPr>
          </a:p>
          <a:p>
            <a:r>
              <a:rPr lang="en-US" b="1" dirty="0">
                <a:latin typeface="Lato Light"/>
                <a:ea typeface="Lato Light"/>
                <a:cs typeface="Lato Light"/>
              </a:rPr>
              <a:t>November 7</a:t>
            </a:r>
            <a:r>
              <a:rPr lang="en-US" dirty="0">
                <a:latin typeface="Lato Light"/>
                <a:ea typeface="Lato Light"/>
                <a:cs typeface="Lato Light"/>
              </a:rPr>
              <a:t> – Evening Parent Meeting at Clovis East High School to share information</a:t>
            </a:r>
          </a:p>
          <a:p>
            <a:pPr marL="0" indent="0">
              <a:buNone/>
            </a:pPr>
            <a:endParaRPr lang="en-US" sz="2100">
              <a:ea typeface="Lato Light" panose="020F0302020204030203" pitchFamily="34" charset="0"/>
              <a:cs typeface="Lato Light" panose="020F0302020204030203" pitchFamily="34" charset="0"/>
            </a:endParaRPr>
          </a:p>
          <a:p>
            <a:r>
              <a:rPr lang="en-US" b="1" dirty="0">
                <a:highlight>
                  <a:srgbClr val="FFFF00"/>
                </a:highlight>
                <a:latin typeface="Lato Light"/>
                <a:ea typeface="Lato Light"/>
                <a:cs typeface="Lato Light"/>
              </a:rPr>
              <a:t>December 6</a:t>
            </a:r>
            <a:r>
              <a:rPr lang="en-US" dirty="0">
                <a:highlight>
                  <a:srgbClr val="FFFF00"/>
                </a:highlight>
                <a:latin typeface="Lato Light"/>
                <a:ea typeface="Lato Light"/>
                <a:cs typeface="Lato Light"/>
              </a:rPr>
              <a:t> – Community Forum held to gather input on the boundary adjustment at Clovis East MPR</a:t>
            </a:r>
          </a:p>
          <a:p>
            <a:pPr marL="0" indent="0">
              <a:buNone/>
            </a:pPr>
            <a:endParaRPr lang="en-US" sz="2100"/>
          </a:p>
          <a:p>
            <a:r>
              <a:rPr lang="en-US" b="1" dirty="0">
                <a:latin typeface="Lato Light"/>
                <a:ea typeface="Lato Light"/>
                <a:cs typeface="Lato Light"/>
              </a:rPr>
              <a:t>February 1</a:t>
            </a:r>
            <a:r>
              <a:rPr lang="en-US" dirty="0">
                <a:latin typeface="Lato Light"/>
                <a:ea typeface="Lato Light"/>
                <a:cs typeface="Lato Light"/>
              </a:rPr>
              <a:t> – Final recommendations go to the Governing Board for information</a:t>
            </a:r>
          </a:p>
          <a:p>
            <a:pPr marL="0" indent="0">
              <a:buNone/>
            </a:pPr>
            <a:endParaRPr lang="en-US" sz="1900"/>
          </a:p>
          <a:p>
            <a:r>
              <a:rPr lang="en-US" b="1" dirty="0">
                <a:latin typeface="Lato Light"/>
                <a:ea typeface="Lato Light"/>
                <a:cs typeface="Lato Light"/>
              </a:rPr>
              <a:t>February 15 – </a:t>
            </a:r>
            <a:r>
              <a:rPr lang="en-US" dirty="0">
                <a:latin typeface="Lato Light"/>
                <a:ea typeface="Lato Light"/>
                <a:cs typeface="Lato Light"/>
              </a:rPr>
              <a:t>Governing Board takes action on the boundary adjustment</a:t>
            </a:r>
            <a:endParaRPr lang="en-US" b="1">
              <a:latin typeface="Lato Light"/>
              <a:ea typeface="Lato Light"/>
              <a:cs typeface="Lato Light"/>
            </a:endParaRPr>
          </a:p>
          <a:p>
            <a:endParaRPr lang="en-US"/>
          </a:p>
          <a:p>
            <a:endParaRPr lang="en-US" b="1"/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433147379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821B78-A390-B1C3-999A-D5A66CBA3DA5}"/>
              </a:ext>
            </a:extLst>
          </p:cNvPr>
          <p:cNvSpPr/>
          <p:nvPr/>
        </p:nvSpPr>
        <p:spPr>
          <a:xfrm>
            <a:off x="0" y="6034177"/>
            <a:ext cx="12102860" cy="521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B035E2-89D5-CD21-2072-62EF99DA6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477" y="0"/>
            <a:ext cx="8721045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BEA48A4-16BC-FF3C-7301-965BC8492F89}"/>
              </a:ext>
            </a:extLst>
          </p:cNvPr>
          <p:cNvSpPr/>
          <p:nvPr/>
        </p:nvSpPr>
        <p:spPr>
          <a:xfrm>
            <a:off x="89139" y="6295126"/>
            <a:ext cx="1646338" cy="521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833618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336d6c2-daea-498e-b7f2-ccf74fc85973" xsi:nil="true"/>
    <lcf76f155ced4ddcb4097134ff3c332f xmlns="6f1e93cc-d287-433d-ae98-926d9273511b">
      <Terms xmlns="http://schemas.microsoft.com/office/infopath/2007/PartnerControls"/>
    </lcf76f155ced4ddcb4097134ff3c332f>
    <SharedWithUsers xmlns="1336d6c2-daea-498e-b7f2-ccf74fc85973">
      <UserInfo>
        <DisplayName>Michael Johnston</DisplayName>
        <AccountId>60</AccountId>
        <AccountType/>
      </UserInfo>
      <UserInfo>
        <DisplayName>Patti Lippert</DisplayName>
        <AccountId>166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E5E9E7D0FA144C87BD1C472C03359E" ma:contentTypeVersion="10" ma:contentTypeDescription="Create a new document." ma:contentTypeScope="" ma:versionID="b37d729f962edcbf142be5aa3fda7a8d">
  <xsd:schema xmlns:xsd="http://www.w3.org/2001/XMLSchema" xmlns:xs="http://www.w3.org/2001/XMLSchema" xmlns:p="http://schemas.microsoft.com/office/2006/metadata/properties" xmlns:ns2="6f1e93cc-d287-433d-ae98-926d9273511b" xmlns:ns3="1336d6c2-daea-498e-b7f2-ccf74fc85973" targetNamespace="http://schemas.microsoft.com/office/2006/metadata/properties" ma:root="true" ma:fieldsID="3f4f300318436d77acd238cdb5a8c7c3" ns2:_="" ns3:_="">
    <xsd:import namespace="6f1e93cc-d287-433d-ae98-926d9273511b"/>
    <xsd:import namespace="1336d6c2-daea-498e-b7f2-ccf74fc859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1e93cc-d287-433d-ae98-926d927351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f6eb4291-c3a3-4f2e-9d81-5e20cd2a31f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36d6c2-daea-498e-b7f2-ccf74fc85973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81ee2e31-8fb7-4d9f-91b2-8385d570c168}" ma:internalName="TaxCatchAll" ma:showField="CatchAllData" ma:web="1336d6c2-daea-498e-b7f2-ccf74fc8597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0D5176D-2A4F-4FBD-80E4-47F325D31EE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3BA32B7-44DB-4B85-83F2-B395EA59DAB3}">
  <ds:schemaRefs>
    <ds:schemaRef ds:uri="1336d6c2-daea-498e-b7f2-ccf74fc85973"/>
    <ds:schemaRef ds:uri="6f1e93cc-d287-433d-ae98-926d9273511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CBE246E-52E8-4AC0-A324-7F291127CF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f1e93cc-d287-433d-ae98-926d9273511b"/>
    <ds:schemaRef ds:uri="1336d6c2-daea-498e-b7f2-ccf74fc859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468</Words>
  <Application>Microsoft Office PowerPoint</Application>
  <PresentationFormat>Widescreen</PresentationFormat>
  <Paragraphs>171</Paragraphs>
  <Slides>16</Slides>
  <Notes>4</Notes>
  <HiddenSlides>1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Clovis East Area SART Committee</vt:lpstr>
      <vt:lpstr>PowerPoint Presentation</vt:lpstr>
      <vt:lpstr>PowerPoint Presentation</vt:lpstr>
      <vt:lpstr>Development Area</vt:lpstr>
      <vt:lpstr>Rationale for Boundary Adjustment</vt:lpstr>
      <vt:lpstr>Clovis East Area Projected Enrollment</vt:lpstr>
      <vt:lpstr>Develop Boundary Criteria</vt:lpstr>
      <vt:lpstr>Process</vt:lpstr>
      <vt:lpstr>PowerPoint Presentation</vt:lpstr>
      <vt:lpstr>Fowler/McKinley School Site</vt:lpstr>
      <vt:lpstr>Thank You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2020 Governing Board Workshop Facility Services</dc:title>
  <dc:creator>Denver Stairs</dc:creator>
  <cp:lastModifiedBy>Nick Mele</cp:lastModifiedBy>
  <cp:revision>12</cp:revision>
  <cp:lastPrinted>2022-04-20T14:46:03Z</cp:lastPrinted>
  <dcterms:created xsi:type="dcterms:W3CDTF">2020-05-19T16:52:10Z</dcterms:created>
  <dcterms:modified xsi:type="dcterms:W3CDTF">2022-10-20T22:02:29Z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0x0101002BE5E9E7D0FA144C87BD1C472C03359E</vt:lpwstr>
  </property>
  <property fmtid="{D5CDD505-2E9C-101B-9397-08002B2CF9AE}" pid="3" name="MediaServiceImageTags">
    <vt:lpwstr/>
  </property>
  <property fmtid="{D5CDD505-2E9C-101B-9397-08002B2CF9AE}" pid="4" name="SharedWithUsers">
    <vt:lpwstr>60;#Michael Johnston;#166;#Patti Lippert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bool>false</vt:bool>
  </property>
</Properties>
</file>